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271" r:id="rId3"/>
    <p:sldId id="269" r:id="rId4"/>
    <p:sldId id="270" r:id="rId5"/>
    <p:sldId id="272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529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CF618-21CC-45B5-83FA-EC8B1987B5B3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DA691-2077-4379-870C-E38747A7F08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9471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DA691-2077-4379-870C-E38747A7F08B}" type="slidenum">
              <a:rPr lang="es-PA" smtClean="0"/>
              <a:t>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957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DA691-2077-4379-870C-E38747A7F08B}" type="slidenum">
              <a:rPr lang="es-PA" smtClean="0"/>
              <a:t>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1218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DA691-2077-4379-870C-E38747A7F08B}" type="slidenum">
              <a:rPr lang="es-PA" smtClean="0"/>
              <a:t>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70345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DA691-2077-4379-870C-E38747A7F08B}" type="slidenum">
              <a:rPr lang="es-PA" smtClean="0"/>
              <a:t>6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3353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DA691-2077-4379-870C-E38747A7F08B}" type="slidenum">
              <a:rPr lang="es-PA" smtClean="0"/>
              <a:t>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9097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2508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8861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48442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990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46296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5687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97562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77537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0748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2710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0841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0047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0896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6235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2866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3691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7665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D2EA30E-5F36-4335-971B-709AEFB2650A}" type="datetimeFigureOut">
              <a:rPr lang="es-PA" smtClean="0"/>
              <a:t>04/08/2020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FB7BD-5628-4118-A997-ABF6CDAC1D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81189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2ABB55F-59F6-4403-8B64-7530EAC17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95" y="185996"/>
            <a:ext cx="8129358" cy="150333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5F453E4-688F-4173-8C2E-7CBE85429E72}"/>
              </a:ext>
            </a:extLst>
          </p:cNvPr>
          <p:cNvSpPr/>
          <p:nvPr/>
        </p:nvSpPr>
        <p:spPr>
          <a:xfrm>
            <a:off x="1924082" y="2555620"/>
            <a:ext cx="7513983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Algerian" panose="04020705040A02060702" pitchFamily="82" charset="0"/>
              </a:rPr>
              <a:t>Semana 4 </a:t>
            </a:r>
            <a:br>
              <a:rPr lang="es-MX" sz="44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s-MX" sz="4400" dirty="0">
                <a:solidFill>
                  <a:schemeClr val="bg1"/>
                </a:solidFill>
                <a:latin typeface="Algerian" panose="04020705040A02060702" pitchFamily="82" charset="0"/>
              </a:rPr>
              <a:t>octavo grado</a:t>
            </a:r>
            <a:br>
              <a:rPr lang="es-MX" sz="44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s-MX" sz="4400" dirty="0">
                <a:solidFill>
                  <a:schemeClr val="bg1"/>
                </a:solidFill>
                <a:latin typeface="Algerian" panose="04020705040A02060702" pitchFamily="82" charset="0"/>
              </a:rPr>
              <a:t>clases virtuales</a:t>
            </a:r>
            <a:endParaRPr lang="es-PA" sz="4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C73ABA9-B9E0-4D28-AF79-38CDFE578F4E}"/>
              </a:ext>
            </a:extLst>
          </p:cNvPr>
          <p:cNvSpPr/>
          <p:nvPr/>
        </p:nvSpPr>
        <p:spPr>
          <a:xfrm>
            <a:off x="2789581" y="5545570"/>
            <a:ext cx="5782988" cy="11264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dirty="0">
                <a:latin typeface="Century Schoolbook" panose="02040604050505020304" pitchFamily="18" charset="0"/>
                <a:cs typeface="Calibri" panose="020F0502020204030204" pitchFamily="34" charset="0"/>
              </a:rPr>
              <a:t>Profesora: Carla Trelles </a:t>
            </a:r>
          </a:p>
        </p:txBody>
      </p:sp>
    </p:spTree>
    <p:extLst>
      <p:ext uri="{BB962C8B-B14F-4D97-AF65-F5344CB8AC3E}">
        <p14:creationId xmlns:p14="http://schemas.microsoft.com/office/powerpoint/2010/main" val="6156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80E672A-9E5A-438E-979F-AC54186940E3}"/>
              </a:ext>
            </a:extLst>
          </p:cNvPr>
          <p:cNvSpPr/>
          <p:nvPr/>
        </p:nvSpPr>
        <p:spPr>
          <a:xfrm>
            <a:off x="687307" y="2706078"/>
            <a:ext cx="108173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REPRODUCCIÓN HUMANA</a:t>
            </a:r>
            <a:endParaRPr lang="es-E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7826552-8426-4A7A-A9A7-82EFACB486EB}"/>
              </a:ext>
            </a:extLst>
          </p:cNvPr>
          <p:cNvSpPr/>
          <p:nvPr/>
        </p:nvSpPr>
        <p:spPr>
          <a:xfrm>
            <a:off x="-518654" y="221431"/>
            <a:ext cx="132293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Concepto de sexualidad </a:t>
            </a:r>
          </a:p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 sus dimensiones 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2C83255-7443-45C6-AAF3-CA36C8551087}"/>
              </a:ext>
            </a:extLst>
          </p:cNvPr>
          <p:cNvSpPr/>
          <p:nvPr/>
        </p:nvSpPr>
        <p:spPr>
          <a:xfrm>
            <a:off x="914400" y="1975757"/>
            <a:ext cx="10363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A" sz="2400" dirty="0"/>
              <a:t>La sexualidad es una dimensión fundamental del ser humano, puesto que somos seres sexuados, y esta presente a lo largo de las  diferentes etapas del desarrollo de la vida.</a:t>
            </a:r>
          </a:p>
          <a:p>
            <a:pPr algn="just"/>
            <a:endParaRPr lang="es-PA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A" sz="2400" dirty="0"/>
              <a:t> La sexualidad incluye factores individuales, tales como el desarrollo cognitivo y psicosocial, aspectos éticos y  morales, así como influencias sociales del medio ambiente en que se desarrollan las personas. </a:t>
            </a:r>
          </a:p>
          <a:p>
            <a:pPr algn="just"/>
            <a:endParaRPr lang="es-PA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A" sz="2400" dirty="0"/>
              <a:t>De la coordinación armónica de todos estos factores depende el desarrollo de una sexualidad sana, que a su ves es fundamental para la mantención del estado de salud integral.</a:t>
            </a:r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AC64955-8091-4C18-900E-1F3B6CA45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257" y="312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4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622B345-F439-43FB-B5E0-0C6C82D44C42}"/>
              </a:ext>
            </a:extLst>
          </p:cNvPr>
          <p:cNvSpPr/>
          <p:nvPr/>
        </p:nvSpPr>
        <p:spPr>
          <a:xfrm>
            <a:off x="1023257" y="1509770"/>
            <a:ext cx="101454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A" sz="2400" dirty="0"/>
              <a:t>En el ámbito biológico, el sexo del ser humano queda determinado genéticamente desde el momento de la fecundación.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PA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A" sz="2400" dirty="0"/>
              <a:t>Luego, en el desarrollo fetal, esta información genética se traduce en la formación del Sistema Reproductor característico de cada sexo (caracteres  sexuales primarios).</a:t>
            </a:r>
          </a:p>
          <a:p>
            <a:pPr algn="just"/>
            <a:endParaRPr lang="es-PA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A" sz="2400" dirty="0"/>
              <a:t> En la pubertad y adolescencia, este desarrollo biológico se complementa con el aumento en la producción de hormonas sexuales que desencadenan la aparición de los caracteres sexuales secundarios propios de cada  sexo y la producción de gametos (óvulos y espermatozoides)</a:t>
            </a: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E026063-7ACF-4ACC-9FD2-D0800017B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315" y="454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22E2296-F0BC-473E-A306-CE18E1905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5287" cy="6858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CE06354-6F24-4D91-BADB-8EE445E45810}"/>
              </a:ext>
            </a:extLst>
          </p:cNvPr>
          <p:cNvSpPr/>
          <p:nvPr/>
        </p:nvSpPr>
        <p:spPr>
          <a:xfrm>
            <a:off x="0" y="0"/>
            <a:ext cx="2895600" cy="6676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4323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B435B5C-E72A-441F-BBD1-5199BA0FAC17}"/>
              </a:ext>
            </a:extLst>
          </p:cNvPr>
          <p:cNvSpPr/>
          <p:nvPr/>
        </p:nvSpPr>
        <p:spPr>
          <a:xfrm>
            <a:off x="1383011" y="1952562"/>
            <a:ext cx="942597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PA" sz="5400" dirty="0"/>
              <a:t>Asignación de la Semana 4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7503E19-32DE-40B6-9E5C-4D94B01FF426}"/>
              </a:ext>
            </a:extLst>
          </p:cNvPr>
          <p:cNvSpPr/>
          <p:nvPr/>
        </p:nvSpPr>
        <p:spPr>
          <a:xfrm>
            <a:off x="1739679" y="5348904"/>
            <a:ext cx="871264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PA" sz="2800" dirty="0"/>
              <a:t>Presentar al correo:   carlalinett_12@hotmail.com</a:t>
            </a:r>
          </a:p>
        </p:txBody>
      </p:sp>
    </p:spTree>
    <p:extLst>
      <p:ext uri="{BB962C8B-B14F-4D97-AF65-F5344CB8AC3E}">
        <p14:creationId xmlns:p14="http://schemas.microsoft.com/office/powerpoint/2010/main" val="258190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3DB55F-0596-449E-8349-9B4E10A4E338}"/>
              </a:ext>
            </a:extLst>
          </p:cNvPr>
          <p:cNvSpPr/>
          <p:nvPr/>
        </p:nvSpPr>
        <p:spPr>
          <a:xfrm>
            <a:off x="820057" y="3606032"/>
            <a:ext cx="105518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s-PA" sz="2000" dirty="0"/>
              <a:t>Menciona los aspectos que abarca la sexualidad.(Valor 6 </a:t>
            </a:r>
            <a:r>
              <a:rPr lang="es-PA" sz="2000" dirty="0" err="1"/>
              <a:t>pts</a:t>
            </a:r>
            <a:r>
              <a:rPr lang="es-PA" sz="2000" dirty="0"/>
              <a:t>)</a:t>
            </a:r>
          </a:p>
          <a:p>
            <a:pPr algn="just"/>
            <a:endParaRPr lang="es-PA" sz="2800" dirty="0"/>
          </a:p>
          <a:p>
            <a:pPr marL="457200" indent="-457200" algn="just">
              <a:buAutoNum type="arabicPeriod" startAt="2"/>
            </a:pPr>
            <a:r>
              <a:rPr lang="es-PA" sz="2000" dirty="0">
                <a:solidFill>
                  <a:prstClr val="white"/>
                </a:solidFill>
              </a:rPr>
              <a:t>Explica de que manera manifestamos nuestra sexualidad. (Valor 10pts)</a:t>
            </a:r>
          </a:p>
          <a:p>
            <a:pPr algn="just"/>
            <a:endParaRPr lang="es-PA" sz="2000" dirty="0">
              <a:solidFill>
                <a:prstClr val="white"/>
              </a:solidFill>
            </a:endParaRPr>
          </a:p>
          <a:p>
            <a:pPr marL="457200" indent="-457200" algn="just">
              <a:buAutoNum type="arabicPeriod" startAt="2"/>
            </a:pPr>
            <a:r>
              <a:rPr lang="es-PA" sz="2000" dirty="0">
                <a:solidFill>
                  <a:prstClr val="white"/>
                </a:solidFill>
              </a:rPr>
              <a:t>Mencione y describa con sus palabras las dimensiones de la sexualidad (Valor 9pts)</a:t>
            </a:r>
            <a:endParaRPr lang="es-PA" sz="2000" dirty="0"/>
          </a:p>
        </p:txBody>
      </p:sp>
      <p:sp>
        <p:nvSpPr>
          <p:cNvPr id="8" name="Doble onda 3">
            <a:extLst>
              <a:ext uri="{FF2B5EF4-FFF2-40B4-BE49-F238E27FC236}">
                <a16:creationId xmlns:a16="http://schemas.microsoft.com/office/drawing/2014/main" id="{08A06D1A-A8C8-4B3A-9D4F-22A76C1E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43" y="434301"/>
            <a:ext cx="2002971" cy="916087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tx1">
              <a:lumMod val="9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kumimoji="0" lang="es-PA" altLang="es-PA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</a:t>
            </a:r>
            <a:r>
              <a:rPr kumimoji="0" lang="es-PA" altLang="es-PA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es-PA" altLang="es-PA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dateencasa</a:t>
            </a:r>
            <a:endParaRPr kumimoji="0" lang="es-PA" altLang="es-P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C00900-7BB5-491B-9DFC-55C95A86C1C6}"/>
              </a:ext>
            </a:extLst>
          </p:cNvPr>
          <p:cNvSpPr>
            <a:spLocks noChangeArrowheads="1"/>
          </p:cNvSpPr>
          <p:nvPr/>
        </p:nvSpPr>
        <p:spPr bwMode="auto">
          <a:xfrm rot="21439877">
            <a:off x="2801257" y="6095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A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43A55372-7DE2-4CED-8DEF-B8AE32F42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3629"/>
            <a:ext cx="11997195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altLang="es-P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Ministerio de Educación</a:t>
            </a:r>
            <a:endParaRPr kumimoji="0" lang="es-PA" altLang="es-P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Academia Internacional Santa Fe </a:t>
            </a:r>
            <a:endParaRPr kumimoji="0" lang="es-PA" altLang="es-P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Módulo 4</a:t>
            </a:r>
            <a:endParaRPr kumimoji="0" lang="es-PA" altLang="es-P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Trimestre</a:t>
            </a:r>
            <a:endParaRPr kumimoji="0" lang="es-PA" altLang="es-P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Reproducción Humana</a:t>
            </a:r>
            <a:endParaRPr kumimoji="0" lang="es-PA" altLang="es-P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Nombre:_____________________   Grupo: 8</a:t>
            </a:r>
            <a:r>
              <a:rPr kumimoji="0" lang="es-PA" altLang="es-PA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s-PA" altLang="es-P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Fecha:</a:t>
            </a:r>
            <a:r>
              <a:rPr lang="es-PA" altLang="es-PA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PA" altLang="es-P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 al 17 de Abril</a:t>
            </a:r>
            <a:endParaRPr kumimoji="0" lang="es-PA" altLang="es-P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Profesora: </a:t>
            </a:r>
            <a:r>
              <a:rPr kumimoji="0" lang="es-PA" altLang="es-P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Carla L. Trelles G.                     </a:t>
            </a:r>
            <a:r>
              <a:rPr kumimoji="0" lang="es-PA" altLang="es-P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s-PA" altLang="es-P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Valor: 20 puntos.          Obtenidos______/20pts        </a:t>
            </a:r>
            <a:endParaRPr kumimoji="0" lang="es-PA" altLang="es-P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altLang="es-P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I PARTE. Realice  la siguiente actividad. Valor 20pts</a:t>
            </a:r>
            <a:endParaRPr kumimoji="0" lang="es-PA" altLang="es-P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5978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179</TotalTime>
  <Words>322</Words>
  <Application>Microsoft Office PowerPoint</Application>
  <PresentationFormat>Panorámica</PresentationFormat>
  <Paragraphs>38</Paragraphs>
  <Slides>7</Slides>
  <Notes>5</Notes>
  <HiddenSlides>0</HiddenSlides>
  <MMClips>2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Algerian</vt:lpstr>
      <vt:lpstr>Arial</vt:lpstr>
      <vt:lpstr>Calibri</vt:lpstr>
      <vt:lpstr>Century Gothic</vt:lpstr>
      <vt:lpstr>Century Schoolbook</vt:lpstr>
      <vt:lpstr>Times New Roman</vt:lpstr>
      <vt:lpstr>Wingdings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23</cp:revision>
  <dcterms:created xsi:type="dcterms:W3CDTF">2020-04-08T06:25:06Z</dcterms:created>
  <dcterms:modified xsi:type="dcterms:W3CDTF">2020-04-09T05:09:13Z</dcterms:modified>
</cp:coreProperties>
</file>