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omments/comment1.xml" ContentType="application/vnd.openxmlformats-officedocument.presentationml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7" r:id="rId12"/>
    <p:sldId id="266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ell rivera" initials="mr" lastIdx="1" clrIdx="0">
    <p:extLst>
      <p:ext uri="{19B8F6BF-5375-455C-9EA6-DF929625EA0E}">
        <p15:presenceInfo xmlns:p15="http://schemas.microsoft.com/office/powerpoint/2012/main" userId="5fc234bfdf00026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85" autoAdjust="0"/>
    <p:restoredTop sz="94660"/>
  </p:normalViewPr>
  <p:slideViewPr>
    <p:cSldViewPr snapToGrid="0">
      <p:cViewPr varScale="1">
        <p:scale>
          <a:sx n="74" d="100"/>
          <a:sy n="74" d="100"/>
        </p:scale>
        <p:origin x="6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3-31T16:42:31.310" idx="1">
    <p:pos x="10" y="10"/>
    <p:text>El sustantivo es una palabra que nombra o designa a personas, animales, cosas, lugares, sentimientos o ideas. Es muy fácil de reconocerlos. Simplemente mira a tu alrededor, todos esos objetos, personas, animales y plantas son sustantivos. En este momento yo veo un teléfono, un monitor, el teclado, el techo, el piso, la ventana, nubes, montañas, a María, mi perro y muchas cosas más
Fuente: https://www.ejemplode.com/12-clases_de_espano</p:text>
    <p:extLst>
      <p:ext uri="{C676402C-5697-4E1C-873F-D02D1690AC5C}">
        <p15:threadingInfo xmlns:p15="http://schemas.microsoft.com/office/powerpoint/2012/main" timeZoneBias="36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055427-DC9B-4F59-8499-62C260782B0F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DF1A1CF2-984D-4B9E-8023-97396D1EAAF4}">
      <dgm:prSet phldrT="[Texto]" custT="1"/>
      <dgm:spPr>
        <a:solidFill>
          <a:schemeClr val="accent3">
            <a:lumMod val="75000"/>
            <a:alpha val="90000"/>
          </a:schemeClr>
        </a:solidFill>
      </dgm:spPr>
      <dgm:t>
        <a:bodyPr/>
        <a:lstStyle/>
        <a:p>
          <a:r>
            <a:rPr lang="es-MX" sz="2000" dirty="0" smtClean="0"/>
            <a:t>Piano, violín, tambor, platillos, otros.</a:t>
          </a:r>
          <a:endParaRPr lang="es-MX" sz="2000" dirty="0"/>
        </a:p>
      </dgm:t>
    </dgm:pt>
    <dgm:pt modelId="{F630218A-9E05-4DCA-9E09-7B80AE972EC7}" type="parTrans" cxnId="{B068643C-A1A2-4A7D-8CF6-8429FB72FC83}">
      <dgm:prSet/>
      <dgm:spPr/>
      <dgm:t>
        <a:bodyPr/>
        <a:lstStyle/>
        <a:p>
          <a:endParaRPr lang="es-MX" sz="2000"/>
        </a:p>
      </dgm:t>
    </dgm:pt>
    <dgm:pt modelId="{E6DBFC47-8AC1-4A76-963E-8A7692F1ADA9}" type="sibTrans" cxnId="{B068643C-A1A2-4A7D-8CF6-8429FB72FC83}">
      <dgm:prSet/>
      <dgm:spPr/>
      <dgm:t>
        <a:bodyPr/>
        <a:lstStyle/>
        <a:p>
          <a:endParaRPr lang="es-MX" sz="2000"/>
        </a:p>
      </dgm:t>
    </dgm:pt>
    <dgm:pt modelId="{23DFBD2B-5E2B-4638-AEE5-0F1CBFEE76F8}">
      <dgm:prSet phldrT="[Texto]" custT="1"/>
      <dgm:spPr/>
      <dgm:t>
        <a:bodyPr/>
        <a:lstStyle/>
        <a:p>
          <a:r>
            <a:rPr lang="es-MX" sz="2000" dirty="0" smtClean="0"/>
            <a:t>Interpretar, ensayar, dirigir, afinar, arreglar.</a:t>
          </a:r>
          <a:endParaRPr lang="es-MX" sz="2000" dirty="0"/>
        </a:p>
      </dgm:t>
    </dgm:pt>
    <dgm:pt modelId="{6F5ECE1E-1E02-4885-B4E4-3613CC26E570}" type="parTrans" cxnId="{24B8D676-2AF4-421A-86B8-78F1C6AF5A54}">
      <dgm:prSet/>
      <dgm:spPr/>
      <dgm:t>
        <a:bodyPr/>
        <a:lstStyle/>
        <a:p>
          <a:endParaRPr lang="es-MX" sz="2000"/>
        </a:p>
      </dgm:t>
    </dgm:pt>
    <dgm:pt modelId="{D569BE43-1C06-4D28-A12A-3719212BA6C5}" type="sibTrans" cxnId="{24B8D676-2AF4-421A-86B8-78F1C6AF5A54}">
      <dgm:prSet/>
      <dgm:spPr/>
      <dgm:t>
        <a:bodyPr/>
        <a:lstStyle/>
        <a:p>
          <a:endParaRPr lang="es-MX" sz="2000"/>
        </a:p>
      </dgm:t>
    </dgm:pt>
    <dgm:pt modelId="{AC2786CF-5D57-41ED-9B2F-3F6E5A981603}">
      <dgm:prSet phldrT="[Texto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s-MX" sz="2000" dirty="0" smtClean="0"/>
            <a:t>Músico, violinista, arreglista, director, sonidista, compositor</a:t>
          </a:r>
          <a:endParaRPr lang="es-MX" sz="2000" dirty="0"/>
        </a:p>
      </dgm:t>
    </dgm:pt>
    <dgm:pt modelId="{F6D31029-EFD9-48CB-BFF0-05CF611C13A9}" type="sibTrans" cxnId="{AC45A04D-2F09-4716-8A13-B6F4FA090D3D}">
      <dgm:prSet/>
      <dgm:spPr/>
      <dgm:t>
        <a:bodyPr/>
        <a:lstStyle/>
        <a:p>
          <a:endParaRPr lang="es-MX" sz="2000"/>
        </a:p>
      </dgm:t>
    </dgm:pt>
    <dgm:pt modelId="{B3FB7F53-5667-4FBB-9271-91133043A3DD}" type="parTrans" cxnId="{AC45A04D-2F09-4716-8A13-B6F4FA090D3D}">
      <dgm:prSet/>
      <dgm:spPr/>
      <dgm:t>
        <a:bodyPr/>
        <a:lstStyle/>
        <a:p>
          <a:endParaRPr lang="es-MX" sz="2000"/>
        </a:p>
      </dgm:t>
    </dgm:pt>
    <dgm:pt modelId="{FF16A7EA-B2B0-4FAC-A307-0C8B46574E0B}" type="pres">
      <dgm:prSet presAssocID="{DE055427-DC9B-4F59-8499-62C260782B0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5378457D-8BB1-494C-8106-55A5EACBC51A}" type="pres">
      <dgm:prSet presAssocID="{AC2786CF-5D57-41ED-9B2F-3F6E5A981603}" presName="root" presStyleCnt="0"/>
      <dgm:spPr/>
    </dgm:pt>
    <dgm:pt modelId="{8BDDFB83-7E81-4BCA-9B16-B65599B88E09}" type="pres">
      <dgm:prSet presAssocID="{AC2786CF-5D57-41ED-9B2F-3F6E5A981603}" presName="rootComposite" presStyleCnt="0"/>
      <dgm:spPr/>
    </dgm:pt>
    <dgm:pt modelId="{197FA177-8310-42CF-9D1B-3D8FE4FFF57C}" type="pres">
      <dgm:prSet presAssocID="{AC2786CF-5D57-41ED-9B2F-3F6E5A981603}" presName="rootText" presStyleLbl="node1" presStyleIdx="0" presStyleCnt="1"/>
      <dgm:spPr/>
      <dgm:t>
        <a:bodyPr/>
        <a:lstStyle/>
        <a:p>
          <a:endParaRPr lang="es-MX"/>
        </a:p>
      </dgm:t>
    </dgm:pt>
    <dgm:pt modelId="{204BADC0-6DAE-485C-9891-B112B3725D93}" type="pres">
      <dgm:prSet presAssocID="{AC2786CF-5D57-41ED-9B2F-3F6E5A981603}" presName="rootConnector" presStyleLbl="node1" presStyleIdx="0" presStyleCnt="1"/>
      <dgm:spPr/>
      <dgm:t>
        <a:bodyPr/>
        <a:lstStyle/>
        <a:p>
          <a:endParaRPr lang="es-MX"/>
        </a:p>
      </dgm:t>
    </dgm:pt>
    <dgm:pt modelId="{6A2840CD-1BFE-4D77-9A8B-BDF0FE5E8888}" type="pres">
      <dgm:prSet presAssocID="{AC2786CF-5D57-41ED-9B2F-3F6E5A981603}" presName="childShape" presStyleCnt="0"/>
      <dgm:spPr/>
    </dgm:pt>
    <dgm:pt modelId="{443ADD68-8914-44D7-AF79-6BD962BCB203}" type="pres">
      <dgm:prSet presAssocID="{F630218A-9E05-4DCA-9E09-7B80AE972EC7}" presName="Name13" presStyleLbl="parChTrans1D2" presStyleIdx="0" presStyleCnt="2"/>
      <dgm:spPr/>
      <dgm:t>
        <a:bodyPr/>
        <a:lstStyle/>
        <a:p>
          <a:endParaRPr lang="es-MX"/>
        </a:p>
      </dgm:t>
    </dgm:pt>
    <dgm:pt modelId="{77554CA5-1F55-4A13-AD21-42AF624114E5}" type="pres">
      <dgm:prSet presAssocID="{DF1A1CF2-984D-4B9E-8023-97396D1EAAF4}" presName="childTex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8D8D926-4EF8-4624-828A-1BF74CA5876C}" type="pres">
      <dgm:prSet presAssocID="{6F5ECE1E-1E02-4885-B4E4-3613CC26E570}" presName="Name13" presStyleLbl="parChTrans1D2" presStyleIdx="1" presStyleCnt="2"/>
      <dgm:spPr/>
      <dgm:t>
        <a:bodyPr/>
        <a:lstStyle/>
        <a:p>
          <a:endParaRPr lang="es-MX"/>
        </a:p>
      </dgm:t>
    </dgm:pt>
    <dgm:pt modelId="{4F2598D9-3865-4FA3-A031-5FECB1A4F363}" type="pres">
      <dgm:prSet presAssocID="{23DFBD2B-5E2B-4638-AEE5-0F1CBFEE76F8}" presName="childTex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8F5EEC50-1211-4A50-A5F7-D409D25FC753}" type="presOf" srcId="{DF1A1CF2-984D-4B9E-8023-97396D1EAAF4}" destId="{77554CA5-1F55-4A13-AD21-42AF624114E5}" srcOrd="0" destOrd="0" presId="urn:microsoft.com/office/officeart/2005/8/layout/hierarchy3"/>
    <dgm:cxn modelId="{24B8D676-2AF4-421A-86B8-78F1C6AF5A54}" srcId="{AC2786CF-5D57-41ED-9B2F-3F6E5A981603}" destId="{23DFBD2B-5E2B-4638-AEE5-0F1CBFEE76F8}" srcOrd="1" destOrd="0" parTransId="{6F5ECE1E-1E02-4885-B4E4-3613CC26E570}" sibTransId="{D569BE43-1C06-4D28-A12A-3719212BA6C5}"/>
    <dgm:cxn modelId="{B9F62846-8804-425B-A512-9052DD076AA3}" type="presOf" srcId="{F630218A-9E05-4DCA-9E09-7B80AE972EC7}" destId="{443ADD68-8914-44D7-AF79-6BD962BCB203}" srcOrd="0" destOrd="0" presId="urn:microsoft.com/office/officeart/2005/8/layout/hierarchy3"/>
    <dgm:cxn modelId="{97DAFB7D-1548-4D4A-A72A-75C7F64A6232}" type="presOf" srcId="{23DFBD2B-5E2B-4638-AEE5-0F1CBFEE76F8}" destId="{4F2598D9-3865-4FA3-A031-5FECB1A4F363}" srcOrd="0" destOrd="0" presId="urn:microsoft.com/office/officeart/2005/8/layout/hierarchy3"/>
    <dgm:cxn modelId="{AA401559-B1D4-4E53-9C48-5CDF8EF3456C}" type="presOf" srcId="{DE055427-DC9B-4F59-8499-62C260782B0F}" destId="{FF16A7EA-B2B0-4FAC-A307-0C8B46574E0B}" srcOrd="0" destOrd="0" presId="urn:microsoft.com/office/officeart/2005/8/layout/hierarchy3"/>
    <dgm:cxn modelId="{09F7FF2F-0EC2-4FE9-98C9-02FE256C3D64}" type="presOf" srcId="{AC2786CF-5D57-41ED-9B2F-3F6E5A981603}" destId="{204BADC0-6DAE-485C-9891-B112B3725D93}" srcOrd="1" destOrd="0" presId="urn:microsoft.com/office/officeart/2005/8/layout/hierarchy3"/>
    <dgm:cxn modelId="{FEB0A0D5-805A-46FD-8E1C-D127138711DA}" type="presOf" srcId="{6F5ECE1E-1E02-4885-B4E4-3613CC26E570}" destId="{08D8D926-4EF8-4624-828A-1BF74CA5876C}" srcOrd="0" destOrd="0" presId="urn:microsoft.com/office/officeart/2005/8/layout/hierarchy3"/>
    <dgm:cxn modelId="{B7A34FB6-8838-44A7-901D-05692990DFB3}" type="presOf" srcId="{AC2786CF-5D57-41ED-9B2F-3F6E5A981603}" destId="{197FA177-8310-42CF-9D1B-3D8FE4FFF57C}" srcOrd="0" destOrd="0" presId="urn:microsoft.com/office/officeart/2005/8/layout/hierarchy3"/>
    <dgm:cxn modelId="{B068643C-A1A2-4A7D-8CF6-8429FB72FC83}" srcId="{AC2786CF-5D57-41ED-9B2F-3F6E5A981603}" destId="{DF1A1CF2-984D-4B9E-8023-97396D1EAAF4}" srcOrd="0" destOrd="0" parTransId="{F630218A-9E05-4DCA-9E09-7B80AE972EC7}" sibTransId="{E6DBFC47-8AC1-4A76-963E-8A7692F1ADA9}"/>
    <dgm:cxn modelId="{AC45A04D-2F09-4716-8A13-B6F4FA090D3D}" srcId="{DE055427-DC9B-4F59-8499-62C260782B0F}" destId="{AC2786CF-5D57-41ED-9B2F-3F6E5A981603}" srcOrd="0" destOrd="0" parTransId="{B3FB7F53-5667-4FBB-9271-91133043A3DD}" sibTransId="{F6D31029-EFD9-48CB-BFF0-05CF611C13A9}"/>
    <dgm:cxn modelId="{D7DFB0A4-FA58-4A53-94A0-4D91FEECF46C}" type="presParOf" srcId="{FF16A7EA-B2B0-4FAC-A307-0C8B46574E0B}" destId="{5378457D-8BB1-494C-8106-55A5EACBC51A}" srcOrd="0" destOrd="0" presId="urn:microsoft.com/office/officeart/2005/8/layout/hierarchy3"/>
    <dgm:cxn modelId="{76A46F55-7687-4997-8956-C809C84F28CD}" type="presParOf" srcId="{5378457D-8BB1-494C-8106-55A5EACBC51A}" destId="{8BDDFB83-7E81-4BCA-9B16-B65599B88E09}" srcOrd="0" destOrd="0" presId="urn:microsoft.com/office/officeart/2005/8/layout/hierarchy3"/>
    <dgm:cxn modelId="{F7764C6A-A1E6-4EA2-BB64-BC6BAEBB7C60}" type="presParOf" srcId="{8BDDFB83-7E81-4BCA-9B16-B65599B88E09}" destId="{197FA177-8310-42CF-9D1B-3D8FE4FFF57C}" srcOrd="0" destOrd="0" presId="urn:microsoft.com/office/officeart/2005/8/layout/hierarchy3"/>
    <dgm:cxn modelId="{92C5DB8E-6C8E-42CE-B7E0-B937F9DD73CB}" type="presParOf" srcId="{8BDDFB83-7E81-4BCA-9B16-B65599B88E09}" destId="{204BADC0-6DAE-485C-9891-B112B3725D93}" srcOrd="1" destOrd="0" presId="urn:microsoft.com/office/officeart/2005/8/layout/hierarchy3"/>
    <dgm:cxn modelId="{24457CD3-76BC-4E65-8AEC-08B6CD4381F4}" type="presParOf" srcId="{5378457D-8BB1-494C-8106-55A5EACBC51A}" destId="{6A2840CD-1BFE-4D77-9A8B-BDF0FE5E8888}" srcOrd="1" destOrd="0" presId="urn:microsoft.com/office/officeart/2005/8/layout/hierarchy3"/>
    <dgm:cxn modelId="{4764C974-EDAC-4D5B-B72F-D53E094CCDF1}" type="presParOf" srcId="{6A2840CD-1BFE-4D77-9A8B-BDF0FE5E8888}" destId="{443ADD68-8914-44D7-AF79-6BD962BCB203}" srcOrd="0" destOrd="0" presId="urn:microsoft.com/office/officeart/2005/8/layout/hierarchy3"/>
    <dgm:cxn modelId="{F7AE5A0E-04BE-43A9-9726-CEEF21A11A68}" type="presParOf" srcId="{6A2840CD-1BFE-4D77-9A8B-BDF0FE5E8888}" destId="{77554CA5-1F55-4A13-AD21-42AF624114E5}" srcOrd="1" destOrd="0" presId="urn:microsoft.com/office/officeart/2005/8/layout/hierarchy3"/>
    <dgm:cxn modelId="{2013A669-737E-4C1C-9609-040B917D26D5}" type="presParOf" srcId="{6A2840CD-1BFE-4D77-9A8B-BDF0FE5E8888}" destId="{08D8D926-4EF8-4624-828A-1BF74CA5876C}" srcOrd="2" destOrd="0" presId="urn:microsoft.com/office/officeart/2005/8/layout/hierarchy3"/>
    <dgm:cxn modelId="{56E3A5BD-1AB6-4AAF-8E95-17DE560566C7}" type="presParOf" srcId="{6A2840CD-1BFE-4D77-9A8B-BDF0FE5E8888}" destId="{4F2598D9-3865-4FA3-A031-5FECB1A4F363}" srcOrd="3" destOrd="0" presId="urn:microsoft.com/office/officeart/2005/8/layout/hierarchy3"/>
  </dgm:cxnLst>
  <dgm:bg>
    <a:solidFill>
      <a:schemeClr val="accent2">
        <a:lumMod val="60000"/>
        <a:lumOff val="4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7FA177-8310-42CF-9D1B-3D8FE4FFF57C}">
      <dsp:nvSpPr>
        <dsp:cNvPr id="0" name=""/>
        <dsp:cNvSpPr/>
      </dsp:nvSpPr>
      <dsp:spPr>
        <a:xfrm>
          <a:off x="2598687" y="1877"/>
          <a:ext cx="2438366" cy="1219183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Músico, violinista, arreglista, director, sonidista, compositor</a:t>
          </a:r>
          <a:endParaRPr lang="es-MX" sz="2000" kern="1200" dirty="0"/>
        </a:p>
      </dsp:txBody>
      <dsp:txXfrm>
        <a:off x="2634396" y="37586"/>
        <a:ext cx="2366948" cy="1147765"/>
      </dsp:txXfrm>
    </dsp:sp>
    <dsp:sp modelId="{443ADD68-8914-44D7-AF79-6BD962BCB203}">
      <dsp:nvSpPr>
        <dsp:cNvPr id="0" name=""/>
        <dsp:cNvSpPr/>
      </dsp:nvSpPr>
      <dsp:spPr>
        <a:xfrm>
          <a:off x="2842523" y="1221060"/>
          <a:ext cx="243836" cy="9143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14387"/>
              </a:lnTo>
              <a:lnTo>
                <a:pt x="243836" y="914387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554CA5-1F55-4A13-AD21-42AF624114E5}">
      <dsp:nvSpPr>
        <dsp:cNvPr id="0" name=""/>
        <dsp:cNvSpPr/>
      </dsp:nvSpPr>
      <dsp:spPr>
        <a:xfrm>
          <a:off x="3086360" y="1525856"/>
          <a:ext cx="1950693" cy="1219183"/>
        </a:xfrm>
        <a:prstGeom prst="roundRect">
          <a:avLst>
            <a:gd name="adj" fmla="val 10000"/>
          </a:avLst>
        </a:prstGeom>
        <a:solidFill>
          <a:schemeClr val="accent3">
            <a:lumMod val="75000"/>
            <a:alpha val="9000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Piano, violín, tambor, platillos, otros.</a:t>
          </a:r>
          <a:endParaRPr lang="es-MX" sz="2000" kern="1200" dirty="0"/>
        </a:p>
      </dsp:txBody>
      <dsp:txXfrm>
        <a:off x="3122069" y="1561565"/>
        <a:ext cx="1879275" cy="1147765"/>
      </dsp:txXfrm>
    </dsp:sp>
    <dsp:sp modelId="{08D8D926-4EF8-4624-828A-1BF74CA5876C}">
      <dsp:nvSpPr>
        <dsp:cNvPr id="0" name=""/>
        <dsp:cNvSpPr/>
      </dsp:nvSpPr>
      <dsp:spPr>
        <a:xfrm>
          <a:off x="2842523" y="1221060"/>
          <a:ext cx="243836" cy="24383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38366"/>
              </a:lnTo>
              <a:lnTo>
                <a:pt x="243836" y="2438366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2598D9-3865-4FA3-A031-5FECB1A4F363}">
      <dsp:nvSpPr>
        <dsp:cNvPr id="0" name=""/>
        <dsp:cNvSpPr/>
      </dsp:nvSpPr>
      <dsp:spPr>
        <a:xfrm>
          <a:off x="3086360" y="3049835"/>
          <a:ext cx="1950693" cy="12191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Interpretar, ensayar, dirigir, afinar, arreglar.</a:t>
          </a:r>
          <a:endParaRPr lang="es-MX" sz="2000" kern="1200" dirty="0"/>
        </a:p>
      </dsp:txBody>
      <dsp:txXfrm>
        <a:off x="3122069" y="3085544"/>
        <a:ext cx="1879275" cy="11477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828286" y="2176569"/>
            <a:ext cx="8689976" cy="2509213"/>
          </a:xfrm>
        </p:spPr>
        <p:txBody>
          <a:bodyPr/>
          <a:lstStyle/>
          <a:p>
            <a:r>
              <a:rPr lang="es-MX" dirty="0" smtClean="0"/>
              <a:t>CLASE VIRTUAL SÉPTIMO GRADO</a:t>
            </a:r>
            <a:br>
              <a:rPr lang="es-MX" dirty="0" smtClean="0"/>
            </a:br>
            <a:r>
              <a:rPr lang="es-MX" dirty="0" smtClean="0"/>
              <a:t>SEMANA 3</a:t>
            </a:r>
            <a:br>
              <a:rPr lang="es-MX" dirty="0" smtClean="0"/>
            </a:br>
            <a:r>
              <a:rPr lang="es-MX" dirty="0" smtClean="0"/>
              <a:t>ESPAÑOL </a:t>
            </a:r>
            <a:endParaRPr lang="es-MX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60860" y="4826358"/>
            <a:ext cx="8689976" cy="1371599"/>
          </a:xfrm>
        </p:spPr>
        <p:txBody>
          <a:bodyPr>
            <a:normAutofit/>
          </a:bodyPr>
          <a:lstStyle/>
          <a:p>
            <a:r>
              <a:rPr lang="es-MX" sz="3200" dirty="0" smtClean="0"/>
              <a:t>PREPARADA POR: PROFESORA YENIS RIVERA SÁEZ</a:t>
            </a:r>
            <a:endParaRPr lang="es-MX" sz="32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7442" y="1224584"/>
            <a:ext cx="6053071" cy="1119372"/>
          </a:xfrm>
          <a:prstGeom prst="rect">
            <a:avLst/>
          </a:prstGeom>
        </p:spPr>
      </p:pic>
      <p:pic>
        <p:nvPicPr>
          <p:cNvPr id="4" name="Español Yeni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07842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9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2680572" y="592760"/>
            <a:ext cx="6646124" cy="772401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s-MX" sz="4400" b="1" dirty="0" smtClean="0"/>
              <a:t/>
            </a:r>
            <a:br>
              <a:rPr lang="es-MX" sz="4400" b="1" dirty="0" smtClean="0"/>
            </a:br>
            <a:r>
              <a:rPr lang="es-MX" sz="4400" b="1" dirty="0" smtClean="0"/>
              <a:t>CAMPO SEMÁNTICO</a:t>
            </a:r>
            <a:r>
              <a:rPr lang="es-ES" sz="44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/>
            </a:r>
            <a:br>
              <a:rPr lang="es-ES" sz="44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r>
              <a:rPr lang="es-MX" sz="4400" b="1" dirty="0" smtClean="0"/>
              <a:t> </a:t>
            </a:r>
            <a:endParaRPr lang="es-MX" sz="4400" b="1" dirty="0"/>
          </a:p>
        </p:txBody>
      </p:sp>
      <p:cxnSp>
        <p:nvCxnSpPr>
          <p:cNvPr id="6" name="Conector recto de flecha 5"/>
          <p:cNvCxnSpPr/>
          <p:nvPr/>
        </p:nvCxnSpPr>
        <p:spPr>
          <a:xfrm>
            <a:off x="3206840" y="3876541"/>
            <a:ext cx="708337" cy="1287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ipse 3"/>
          <p:cNvSpPr/>
          <p:nvPr/>
        </p:nvSpPr>
        <p:spPr>
          <a:xfrm>
            <a:off x="0" y="2601532"/>
            <a:ext cx="3372979" cy="2537138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/>
              <a:t>CAMPO SEMÁNTICO</a:t>
            </a:r>
            <a:endParaRPr lang="es-MX" sz="3200" b="1" dirty="0"/>
          </a:p>
        </p:txBody>
      </p:sp>
      <p:cxnSp>
        <p:nvCxnSpPr>
          <p:cNvPr id="10" name="Conector recto de flecha 9"/>
          <p:cNvCxnSpPr/>
          <p:nvPr/>
        </p:nvCxnSpPr>
        <p:spPr>
          <a:xfrm>
            <a:off x="5899564" y="3857222"/>
            <a:ext cx="874723" cy="1287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ángulo 7"/>
          <p:cNvSpPr/>
          <p:nvPr/>
        </p:nvSpPr>
        <p:spPr>
          <a:xfrm>
            <a:off x="3762710" y="3367826"/>
            <a:ext cx="2240924" cy="1043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 smtClean="0"/>
              <a:t>Instrumentos de cuerda</a:t>
            </a:r>
            <a:endParaRPr lang="es-MX" sz="3200" dirty="0"/>
          </a:p>
        </p:txBody>
      </p:sp>
      <p:sp>
        <p:nvSpPr>
          <p:cNvPr id="12" name="Rectángulo 11"/>
          <p:cNvSpPr/>
          <p:nvPr/>
        </p:nvSpPr>
        <p:spPr>
          <a:xfrm>
            <a:off x="6529522" y="3367826"/>
            <a:ext cx="2240924" cy="1043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 smtClean="0"/>
              <a:t>Guitarra, violín, arpa, violonchelo.</a:t>
            </a:r>
            <a:endParaRPr lang="es-MX" sz="2400" dirty="0"/>
          </a:p>
        </p:txBody>
      </p:sp>
      <p:cxnSp>
        <p:nvCxnSpPr>
          <p:cNvPr id="13" name="Conector recto de flecha 12"/>
          <p:cNvCxnSpPr>
            <a:stCxn id="8" idx="2"/>
          </p:cNvCxnSpPr>
          <p:nvPr/>
        </p:nvCxnSpPr>
        <p:spPr>
          <a:xfrm>
            <a:off x="4883172" y="4411014"/>
            <a:ext cx="0" cy="72765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ángulo 15"/>
          <p:cNvSpPr/>
          <p:nvPr/>
        </p:nvSpPr>
        <p:spPr>
          <a:xfrm>
            <a:off x="2680573" y="5138670"/>
            <a:ext cx="4492960" cy="1043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dirty="0" smtClean="0"/>
              <a:t>Rasgo común: son instrumentos musicales de cuerda</a:t>
            </a:r>
            <a:endParaRPr lang="es-MX" sz="2800" dirty="0"/>
          </a:p>
        </p:txBody>
      </p:sp>
      <p:cxnSp>
        <p:nvCxnSpPr>
          <p:cNvPr id="17" name="Conector recto de flecha 16"/>
          <p:cNvCxnSpPr/>
          <p:nvPr/>
        </p:nvCxnSpPr>
        <p:spPr>
          <a:xfrm>
            <a:off x="8770446" y="3876541"/>
            <a:ext cx="708337" cy="1287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/>
          <p:cNvSpPr txBox="1"/>
          <p:nvPr/>
        </p:nvSpPr>
        <p:spPr>
          <a:xfrm>
            <a:off x="9693742" y="3672556"/>
            <a:ext cx="2511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/>
              <a:t>Sustantivos</a:t>
            </a:r>
            <a:endParaRPr lang="es-MX" sz="2400" b="1" dirty="0"/>
          </a:p>
        </p:txBody>
      </p:sp>
    </p:spTree>
    <p:extLst>
      <p:ext uri="{BB962C8B-B14F-4D97-AF65-F5344CB8AC3E}">
        <p14:creationId xmlns:p14="http://schemas.microsoft.com/office/powerpoint/2010/main" val="88531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797" y="991673"/>
            <a:ext cx="7972023" cy="51257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684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376" y="1723019"/>
            <a:ext cx="8641722" cy="3424237"/>
          </a:xfrm>
        </p:spPr>
      </p:pic>
    </p:spTree>
    <p:extLst>
      <p:ext uri="{BB962C8B-B14F-4D97-AF65-F5344CB8AC3E}">
        <p14:creationId xmlns:p14="http://schemas.microsoft.com/office/powerpoint/2010/main" val="283728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9381" y="1314449"/>
            <a:ext cx="10364451" cy="1596177"/>
          </a:xfrm>
        </p:spPr>
        <p:txBody>
          <a:bodyPr>
            <a:normAutofit fontScale="90000"/>
          </a:bodyPr>
          <a:lstStyle/>
          <a:p>
            <a:r>
              <a:rPr lang="es-MX" b="1" dirty="0" smtClean="0"/>
              <a:t>ASIGNACIÓN del tema  semana 3</a:t>
            </a:r>
            <a:br>
              <a:rPr lang="es-MX" b="1" dirty="0" smtClean="0"/>
            </a:br>
            <a:r>
              <a:rPr lang="es-MX" b="1" dirty="0" smtClean="0"/>
              <a:t/>
            </a:r>
            <a:br>
              <a:rPr lang="es-MX" b="1" dirty="0" smtClean="0"/>
            </a:br>
            <a:r>
              <a:rPr lang="es-MX" b="1" dirty="0" smtClean="0"/>
              <a:t> PRESENTAR:</a:t>
            </a:r>
            <a:br>
              <a:rPr lang="es-MX" b="1" dirty="0" smtClean="0"/>
            </a:br>
            <a:r>
              <a:rPr lang="es-MX" b="1" dirty="0"/>
              <a:t/>
            </a:r>
            <a:br>
              <a:rPr lang="es-MX" b="1" dirty="0"/>
            </a:br>
            <a:r>
              <a:rPr lang="es-MX" b="1" dirty="0" smtClean="0"/>
              <a:t>EN LA PLATAFORMA DEL COLEGIO DE ESTAR HABILIDATA </a:t>
            </a:r>
            <a:br>
              <a:rPr lang="es-MX" b="1" dirty="0" smtClean="0"/>
            </a:br>
            <a:r>
              <a:rPr lang="es-MX" b="1" dirty="0"/>
              <a:t/>
            </a:r>
            <a:br>
              <a:rPr lang="es-MX" b="1" dirty="0"/>
            </a:br>
            <a:r>
              <a:rPr lang="es-MX" b="1" dirty="0" smtClean="0"/>
              <a:t>y  AL CORREO: </a:t>
            </a:r>
            <a:br>
              <a:rPr lang="es-MX" b="1" dirty="0" smtClean="0"/>
            </a:br>
            <a:endParaRPr lang="es-MX" b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3554568" y="3451538"/>
            <a:ext cx="55765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yeikonena@yahoo.es</a:t>
            </a:r>
            <a:endParaRPr lang="es-MX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55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8548" y="90151"/>
            <a:ext cx="5614903" cy="659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1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4800" dirty="0" smtClean="0"/>
              <a:t>FAMILIA LÉXICA, CAMPO LÉXICO </a:t>
            </a:r>
            <a:br>
              <a:rPr lang="es-MX" sz="4800" dirty="0" smtClean="0"/>
            </a:br>
            <a:r>
              <a:rPr lang="es-MX" sz="4800" dirty="0" smtClean="0"/>
              <a:t>Y CAMPO SEMÁNTICO</a:t>
            </a:r>
            <a:endParaRPr lang="es-MX" sz="4800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1145594" y="2719908"/>
            <a:ext cx="10363826" cy="3424107"/>
          </a:xfrm>
        </p:spPr>
        <p:txBody>
          <a:bodyPr>
            <a:normAutofit/>
          </a:bodyPr>
          <a:lstStyle/>
          <a:p>
            <a:pPr algn="ctr"/>
            <a:r>
              <a:rPr lang="es-MX" sz="4400" dirty="0" smtClean="0"/>
              <a:t>QUÉ ES LA SEMÁNTICA?</a:t>
            </a:r>
          </a:p>
          <a:p>
            <a:pPr algn="ctr"/>
            <a:endParaRPr lang="es-MX" sz="4400" dirty="0"/>
          </a:p>
          <a:p>
            <a:pPr algn="ctr"/>
            <a:endParaRPr lang="es-MX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064990" y="4431962"/>
            <a:ext cx="79211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La Semántica es una disciplina que estudia:  el significado  de las palabras y sus combinaciones.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90" y="1634907"/>
            <a:ext cx="2955700" cy="29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54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4080" y="824580"/>
            <a:ext cx="9505234" cy="1081494"/>
          </a:xfrm>
          <a:solidFill>
            <a:srgbClr val="FFC000"/>
          </a:solidFill>
        </p:spPr>
        <p:txBody>
          <a:bodyPr/>
          <a:lstStyle/>
          <a:p>
            <a:r>
              <a:rPr lang="es-MX" dirty="0" smtClean="0"/>
              <a:t>Familia Léxica</a:t>
            </a:r>
            <a:endParaRPr lang="es-MX" dirty="0"/>
          </a:p>
        </p:txBody>
      </p:sp>
      <p:sp>
        <p:nvSpPr>
          <p:cNvPr id="4" name="CuadroTexto 3"/>
          <p:cNvSpPr txBox="1"/>
          <p:nvPr/>
        </p:nvSpPr>
        <p:spPr>
          <a:xfrm>
            <a:off x="1094080" y="2124542"/>
            <a:ext cx="96039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/>
              <a:t>Está formada por las palabras que comparten el mismo lexema o raíz, y por tanto tienen relación de significado. </a:t>
            </a:r>
          </a:p>
          <a:p>
            <a:endParaRPr lang="es-MX" sz="2400" dirty="0"/>
          </a:p>
          <a:p>
            <a:endParaRPr lang="es-MX" sz="2400" dirty="0" smtClean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230" y="3052292"/>
            <a:ext cx="5654362" cy="352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39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094704" y="993494"/>
            <a:ext cx="1025158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/>
              <a:t>Las palabras de una familia léxica pueden pertenecer a categorías gramaticales distintas como:</a:t>
            </a:r>
          </a:p>
          <a:p>
            <a:endParaRPr lang="es-MX" sz="2400" dirty="0"/>
          </a:p>
          <a:p>
            <a:r>
              <a:rPr lang="es-MX" sz="2400" dirty="0"/>
              <a:t>*Sustantivo</a:t>
            </a:r>
          </a:p>
          <a:p>
            <a:r>
              <a:rPr lang="es-MX" sz="2400" dirty="0"/>
              <a:t>*</a:t>
            </a:r>
            <a:r>
              <a:rPr lang="es-MX" sz="2400" dirty="0" smtClean="0"/>
              <a:t>Adjetivo</a:t>
            </a:r>
          </a:p>
          <a:p>
            <a:r>
              <a:rPr lang="es-MX" sz="2400" dirty="0" smtClean="0"/>
              <a:t>*Verbo</a:t>
            </a:r>
            <a:endParaRPr lang="es-MX" sz="2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992" y="1640444"/>
            <a:ext cx="2923503" cy="332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80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51527" y="594732"/>
            <a:ext cx="9011542" cy="1081353"/>
          </a:xfrm>
          <a:solidFill>
            <a:srgbClr val="92D050"/>
          </a:solidFill>
        </p:spPr>
        <p:txBody>
          <a:bodyPr/>
          <a:lstStyle/>
          <a:p>
            <a:r>
              <a:rPr lang="es-MX" dirty="0" smtClean="0"/>
              <a:t>FAMILIA LÉXICA </a:t>
            </a:r>
            <a:endParaRPr lang="es-MX" dirty="0"/>
          </a:p>
        </p:txBody>
      </p:sp>
      <p:sp>
        <p:nvSpPr>
          <p:cNvPr id="4" name="CuadroTexto 3"/>
          <p:cNvSpPr txBox="1"/>
          <p:nvPr/>
        </p:nvSpPr>
        <p:spPr>
          <a:xfrm>
            <a:off x="1247104" y="2023814"/>
            <a:ext cx="97235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Está formada  por palabras que comparten el mismo lexema o raíz, por tanto, tiene relación de significado</a:t>
            </a:r>
            <a:endParaRPr lang="es-MX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lipse 4"/>
          <p:cNvSpPr/>
          <p:nvPr/>
        </p:nvSpPr>
        <p:spPr>
          <a:xfrm>
            <a:off x="592428" y="3448761"/>
            <a:ext cx="2034862" cy="18545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FAMILIA LÉXICA</a:t>
            </a:r>
            <a:endParaRPr lang="es-MX" dirty="0"/>
          </a:p>
        </p:txBody>
      </p:sp>
      <p:cxnSp>
        <p:nvCxnSpPr>
          <p:cNvPr id="7" name="Conector recto 6"/>
          <p:cNvCxnSpPr>
            <a:stCxn id="5" idx="6"/>
          </p:cNvCxnSpPr>
          <p:nvPr/>
        </p:nvCxnSpPr>
        <p:spPr>
          <a:xfrm>
            <a:off x="2627290" y="4376040"/>
            <a:ext cx="631065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ángulo 7"/>
          <p:cNvSpPr/>
          <p:nvPr/>
        </p:nvSpPr>
        <p:spPr>
          <a:xfrm>
            <a:off x="3219718" y="4086265"/>
            <a:ext cx="2073499" cy="57954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MÚSICA</a:t>
            </a:r>
            <a:endParaRPr lang="es-MX" dirty="0"/>
          </a:p>
        </p:txBody>
      </p:sp>
      <p:cxnSp>
        <p:nvCxnSpPr>
          <p:cNvPr id="16" name="Conector recto 15"/>
          <p:cNvCxnSpPr>
            <a:stCxn id="8" idx="3"/>
          </p:cNvCxnSpPr>
          <p:nvPr/>
        </p:nvCxnSpPr>
        <p:spPr>
          <a:xfrm flipV="1">
            <a:off x="5293217" y="4370988"/>
            <a:ext cx="1288354" cy="5052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Abrir corchete 19"/>
          <p:cNvSpPr/>
          <p:nvPr/>
        </p:nvSpPr>
        <p:spPr>
          <a:xfrm>
            <a:off x="5950505" y="3242512"/>
            <a:ext cx="631065" cy="2346919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Rectángulo 23"/>
          <p:cNvSpPr/>
          <p:nvPr/>
        </p:nvSpPr>
        <p:spPr>
          <a:xfrm>
            <a:off x="6581571" y="3060502"/>
            <a:ext cx="1673787" cy="67437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rgbClr val="FF0000"/>
                </a:solidFill>
              </a:rPr>
              <a:t>music</a:t>
            </a:r>
            <a:r>
              <a:rPr lang="es-MX" b="1" dirty="0" smtClean="0">
                <a:solidFill>
                  <a:schemeClr val="tx1"/>
                </a:solidFill>
              </a:rPr>
              <a:t>al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6581570" y="4028756"/>
            <a:ext cx="1673787" cy="67437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rgbClr val="FF0000"/>
                </a:solidFill>
              </a:rPr>
              <a:t>músic</a:t>
            </a:r>
            <a:r>
              <a:rPr lang="es-MX" dirty="0" smtClean="0">
                <a:solidFill>
                  <a:schemeClr val="tx1"/>
                </a:solidFill>
              </a:rPr>
              <a:t>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6581570" y="5122267"/>
            <a:ext cx="1673787" cy="67437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rgbClr val="FF0000"/>
                </a:solidFill>
              </a:rPr>
              <a:t>music</a:t>
            </a:r>
            <a:r>
              <a:rPr lang="es-MX" dirty="0" smtClean="0">
                <a:solidFill>
                  <a:schemeClr val="tx1"/>
                </a:solidFill>
              </a:rPr>
              <a:t>alizar</a:t>
            </a:r>
            <a:endParaRPr lang="es-MX" dirty="0"/>
          </a:p>
        </p:txBody>
      </p:sp>
      <p:cxnSp>
        <p:nvCxnSpPr>
          <p:cNvPr id="28" name="Conector recto de flecha 27"/>
          <p:cNvCxnSpPr/>
          <p:nvPr/>
        </p:nvCxnSpPr>
        <p:spPr>
          <a:xfrm>
            <a:off x="8255357" y="3448761"/>
            <a:ext cx="38636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/>
          <p:cNvCxnSpPr/>
          <p:nvPr/>
        </p:nvCxnSpPr>
        <p:spPr>
          <a:xfrm>
            <a:off x="8255357" y="4378943"/>
            <a:ext cx="38636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/>
          <p:cNvCxnSpPr/>
          <p:nvPr/>
        </p:nvCxnSpPr>
        <p:spPr>
          <a:xfrm>
            <a:off x="8255357" y="5417083"/>
            <a:ext cx="38636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uadroTexto 30"/>
          <p:cNvSpPr txBox="1"/>
          <p:nvPr/>
        </p:nvSpPr>
        <p:spPr>
          <a:xfrm>
            <a:off x="8744755" y="3242512"/>
            <a:ext cx="1481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adjetivo</a:t>
            </a:r>
            <a:endParaRPr lang="es-MX" dirty="0"/>
          </a:p>
        </p:txBody>
      </p:sp>
      <p:sp>
        <p:nvSpPr>
          <p:cNvPr id="32" name="CuadroTexto 31"/>
          <p:cNvSpPr txBox="1"/>
          <p:nvPr/>
        </p:nvSpPr>
        <p:spPr>
          <a:xfrm>
            <a:off x="8694171" y="5220099"/>
            <a:ext cx="1481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verbo</a:t>
            </a:r>
            <a:endParaRPr lang="es-MX" dirty="0"/>
          </a:p>
        </p:txBody>
      </p:sp>
      <p:sp>
        <p:nvSpPr>
          <p:cNvPr id="33" name="CuadroTexto 32"/>
          <p:cNvSpPr txBox="1"/>
          <p:nvPr/>
        </p:nvSpPr>
        <p:spPr>
          <a:xfrm>
            <a:off x="8744755" y="4181275"/>
            <a:ext cx="1481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sustantivo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8965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IMAGINA UN EJEMPLO DE FAMILIA LÉXICA 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411498" y="2214694"/>
            <a:ext cx="10363826" cy="3424107"/>
          </a:xfrm>
        </p:spPr>
        <p:txBody>
          <a:bodyPr>
            <a:normAutofit/>
          </a:bodyPr>
          <a:lstStyle/>
          <a:p>
            <a:r>
              <a:rPr lang="es-MX" sz="3600" dirty="0" smtClean="0"/>
              <a:t>CON LA PALABRAS</a:t>
            </a:r>
          </a:p>
          <a:p>
            <a:endParaRPr lang="es-MX" sz="3600" dirty="0"/>
          </a:p>
          <a:p>
            <a:r>
              <a:rPr lang="es-MX" sz="3600" dirty="0" smtClean="0"/>
              <a:t> AGUA Y ÁRBOL</a:t>
            </a:r>
            <a:endParaRPr lang="es-MX" sz="36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1355" y="1736630"/>
            <a:ext cx="4195631" cy="419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91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es-MX" sz="5400" dirty="0" smtClean="0"/>
              <a:t>CAMPO LÉXICO</a:t>
            </a:r>
            <a:endParaRPr lang="es-MX" sz="5400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just"/>
            <a:r>
              <a:rPr lang="es-MX" sz="4000" dirty="0" smtClean="0"/>
              <a:t>ES UN CONJUNTO DE </a:t>
            </a:r>
            <a:r>
              <a:rPr lang="es-MX" sz="4000" dirty="0" smtClean="0"/>
              <a:t>PALABRAS a </a:t>
            </a:r>
            <a:r>
              <a:rPr lang="es-MX" sz="4000" dirty="0" smtClean="0"/>
              <a:t>DISTINTAS </a:t>
            </a:r>
            <a:r>
              <a:rPr lang="es-MX" sz="4000" dirty="0" smtClean="0"/>
              <a:t>Categorías </a:t>
            </a:r>
            <a:r>
              <a:rPr lang="es-MX" sz="4000" dirty="0" smtClean="0"/>
              <a:t>GRAMATICALES QUE SE AGRUPAN PORQUE SE RELACIONAN CON UN MISMO TEMA.</a:t>
            </a:r>
          </a:p>
        </p:txBody>
      </p:sp>
    </p:spTree>
    <p:extLst>
      <p:ext uri="{BB962C8B-B14F-4D97-AF65-F5344CB8AC3E}">
        <p14:creationId xmlns:p14="http://schemas.microsoft.com/office/powerpoint/2010/main" val="239182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80572" y="592760"/>
            <a:ext cx="6646124" cy="772401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s-MX" sz="4400" b="1" dirty="0" smtClean="0"/>
              <a:t/>
            </a:r>
            <a:br>
              <a:rPr lang="es-MX" sz="4400" b="1" dirty="0" smtClean="0"/>
            </a:br>
            <a:r>
              <a:rPr lang="es-MX" sz="4400" b="1" dirty="0" smtClean="0"/>
              <a:t>CAMPO LÉXICO</a:t>
            </a:r>
            <a:r>
              <a:rPr lang="es-ES" sz="44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/>
            </a:r>
            <a:br>
              <a:rPr lang="es-ES" sz="44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r>
              <a:rPr lang="es-MX" sz="4400" b="1" dirty="0" smtClean="0"/>
              <a:t> </a:t>
            </a:r>
            <a:endParaRPr lang="es-MX" sz="4400" b="1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4184238065"/>
              </p:ext>
            </p:extLst>
          </p:nvPr>
        </p:nvGraphicFramePr>
        <p:xfrm>
          <a:off x="3915177" y="1734653"/>
          <a:ext cx="7635741" cy="4270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Elipse 5"/>
          <p:cNvSpPr/>
          <p:nvPr/>
        </p:nvSpPr>
        <p:spPr>
          <a:xfrm>
            <a:off x="284625" y="2601532"/>
            <a:ext cx="3088353" cy="2537138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000" b="1" dirty="0" smtClean="0"/>
              <a:t>CAMPO LÉXICO</a:t>
            </a:r>
            <a:endParaRPr lang="es-MX" sz="4000" b="1" dirty="0"/>
          </a:p>
        </p:txBody>
      </p:sp>
      <p:cxnSp>
        <p:nvCxnSpPr>
          <p:cNvPr id="8" name="Conector recto de flecha 7"/>
          <p:cNvCxnSpPr/>
          <p:nvPr/>
        </p:nvCxnSpPr>
        <p:spPr>
          <a:xfrm>
            <a:off x="3206840" y="3876541"/>
            <a:ext cx="708337" cy="1287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10"/>
          <p:cNvSpPr/>
          <p:nvPr/>
        </p:nvSpPr>
        <p:spPr>
          <a:xfrm>
            <a:off x="3762710" y="3367826"/>
            <a:ext cx="2240924" cy="1043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000" dirty="0" smtClean="0"/>
              <a:t>MÚSICA</a:t>
            </a:r>
            <a:endParaRPr lang="es-MX" sz="4000" dirty="0"/>
          </a:p>
        </p:txBody>
      </p:sp>
      <p:cxnSp>
        <p:nvCxnSpPr>
          <p:cNvPr id="13" name="Conector recto 12"/>
          <p:cNvCxnSpPr/>
          <p:nvPr/>
        </p:nvCxnSpPr>
        <p:spPr>
          <a:xfrm>
            <a:off x="6003634" y="3882980"/>
            <a:ext cx="74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/>
          <p:nvPr/>
        </p:nvCxnSpPr>
        <p:spPr>
          <a:xfrm>
            <a:off x="8972526" y="5438104"/>
            <a:ext cx="708337" cy="1287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/>
          <p:nvPr/>
        </p:nvCxnSpPr>
        <p:spPr>
          <a:xfrm>
            <a:off x="8972527" y="3889420"/>
            <a:ext cx="708337" cy="1287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>
            <a:off x="8867105" y="2327857"/>
            <a:ext cx="708337" cy="1287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adroTexto 16"/>
          <p:cNvSpPr txBox="1"/>
          <p:nvPr/>
        </p:nvSpPr>
        <p:spPr>
          <a:xfrm>
            <a:off x="9680862" y="2125014"/>
            <a:ext cx="2511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Personas  (sustantivos)</a:t>
            </a:r>
            <a:endParaRPr lang="es-MX" b="1" dirty="0"/>
          </a:p>
        </p:txBody>
      </p:sp>
      <p:sp>
        <p:nvSpPr>
          <p:cNvPr id="18" name="CuadroTexto 17"/>
          <p:cNvSpPr txBox="1"/>
          <p:nvPr/>
        </p:nvSpPr>
        <p:spPr>
          <a:xfrm>
            <a:off x="9746879" y="3579133"/>
            <a:ext cx="2445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Objetos  (sustantivos)</a:t>
            </a:r>
            <a:endParaRPr lang="es-MX" b="1" dirty="0"/>
          </a:p>
        </p:txBody>
      </p:sp>
      <p:sp>
        <p:nvSpPr>
          <p:cNvPr id="19" name="CuadroTexto 18"/>
          <p:cNvSpPr txBox="1"/>
          <p:nvPr/>
        </p:nvSpPr>
        <p:spPr>
          <a:xfrm>
            <a:off x="9680862" y="5138670"/>
            <a:ext cx="2511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acciones  (verbo)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69615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65927" y="618517"/>
            <a:ext cx="7984901" cy="1596177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s-MX" sz="6000" dirty="0" smtClean="0"/>
              <a:t>CAMPO SEMÁNTICO</a:t>
            </a:r>
            <a:endParaRPr lang="es-MX" sz="6000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823621" y="3101188"/>
            <a:ext cx="10363826" cy="3424107"/>
          </a:xfrm>
        </p:spPr>
        <p:txBody>
          <a:bodyPr>
            <a:normAutofit/>
          </a:bodyPr>
          <a:lstStyle/>
          <a:p>
            <a:pPr algn="just"/>
            <a:r>
              <a:rPr lang="es-MX" sz="2800" dirty="0" smtClean="0"/>
              <a:t>ES UN CONJUNTO DE PALABRAS QUE PERTENECEN A LA MISMA CATEGORÍA GRAMATICAL, COMPARTEN UN SIGNIFICADO BÁSICO PERO SE DIFERENCIAN ENTRE SÍ  POR ALGÚN RASGO ESPECÍFICO.   AQUÍ EL RASGO COMÚN SE UTILIZA PARA NOMBRAR EL CAMPO SEM´PANTICO.</a:t>
            </a: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94649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ot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TM04033925[[fn=Gota]]</Template>
  <TotalTime>159</TotalTime>
  <Words>261</Words>
  <Application>Microsoft Office PowerPoint</Application>
  <PresentationFormat>Panorámica</PresentationFormat>
  <Paragraphs>47</Paragraphs>
  <Slides>14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7" baseType="lpstr">
      <vt:lpstr>Arial</vt:lpstr>
      <vt:lpstr>Tw Cen MT</vt:lpstr>
      <vt:lpstr>Gota</vt:lpstr>
      <vt:lpstr>CLASE VIRTUAL SÉPTIMO GRADO SEMANA 3 ESPAÑOL </vt:lpstr>
      <vt:lpstr>FAMILIA LÉXICA, CAMPO LÉXICO  Y CAMPO SEMÁNTICO</vt:lpstr>
      <vt:lpstr>Familia Léxica</vt:lpstr>
      <vt:lpstr>Presentación de PowerPoint</vt:lpstr>
      <vt:lpstr>FAMILIA LÉXICA </vt:lpstr>
      <vt:lpstr>IMAGINA UN EJEMPLO DE FAMILIA LÉXICA </vt:lpstr>
      <vt:lpstr>CAMPO LÉXICO</vt:lpstr>
      <vt:lpstr> CAMPO LÉXICO  </vt:lpstr>
      <vt:lpstr>CAMPO SEMÁNTICO</vt:lpstr>
      <vt:lpstr> CAMPO SEMÁNTICO  </vt:lpstr>
      <vt:lpstr>Presentación de PowerPoint</vt:lpstr>
      <vt:lpstr>Presentación de PowerPoint</vt:lpstr>
      <vt:lpstr>ASIGNACIÓN del tema  semana 3   PRESENTAR:  EN LA PLATAFORMA DEL COLEGIO DE ESTAR HABILIDATA   y  AL CORREO:  </vt:lpstr>
      <vt:lpstr>Presentación de PowerPoint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michell rivera</dc:creator>
  <cp:lastModifiedBy>michell rivera</cp:lastModifiedBy>
  <cp:revision>26</cp:revision>
  <dcterms:created xsi:type="dcterms:W3CDTF">2020-03-31T22:15:43Z</dcterms:created>
  <dcterms:modified xsi:type="dcterms:W3CDTF">2020-04-02T01:15:07Z</dcterms:modified>
</cp:coreProperties>
</file>